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15"/>
  </p:notesMasterIdLst>
  <p:sldIdLst>
    <p:sldId id="276" r:id="rId3"/>
    <p:sldId id="257" r:id="rId4"/>
    <p:sldId id="260" r:id="rId5"/>
    <p:sldId id="261" r:id="rId6"/>
    <p:sldId id="279" r:id="rId7"/>
    <p:sldId id="280" r:id="rId8"/>
    <p:sldId id="262" r:id="rId9"/>
    <p:sldId id="281" r:id="rId10"/>
    <p:sldId id="271" r:id="rId11"/>
    <p:sldId id="282" r:id="rId12"/>
    <p:sldId id="264" r:id="rId13"/>
    <p:sldId id="273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38C4"/>
    <a:srgbClr val="8514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193" autoAdjust="0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562DDB-E515-48CD-82E3-1246D3657BDB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7A2B4-CF49-46BD-9227-AF0B9854DD39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471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CC0688F-28FC-44D4-AD4B-D6BD57785993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72668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7A2B4-CF49-46BD-9227-AF0B9854DD39}" type="slidenum">
              <a:rPr lang="ru-RU" smtClean="0"/>
              <a:t>3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80273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7A2B4-CF49-46BD-9227-AF0B9854DD39}" type="slidenum">
              <a:rPr lang="ru-RU" smtClean="0"/>
              <a:t>4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820477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7A2B4-CF49-46BD-9227-AF0B9854DD39}" type="slidenum">
              <a:rPr lang="ru-RU" smtClean="0"/>
              <a:t>7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611461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7A2B4-CF49-46BD-9227-AF0B9854DD39}" type="slidenum">
              <a:rPr lang="ru-RU" smtClean="0"/>
              <a:t>11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2889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B7A2B4-CF49-46BD-9227-AF0B9854DD39}" type="slidenum">
              <a:rPr lang="ru-RU" smtClean="0"/>
              <a:t>12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0554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828800" y="3886201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4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6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7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291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06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33359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2980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1" y="274640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36547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background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3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914400" y="2130429"/>
            <a:ext cx="103632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1843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828800" y="3886202"/>
            <a:ext cx="85344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FC09F54-3D0C-4215-AD92-C0E40E83218C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087494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E0D2DEB-3BC2-4336-8A15-CA510E5D91B6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8601984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4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7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059" indent="0">
              <a:buNone/>
              <a:defRPr sz="1800"/>
            </a:lvl2pPr>
            <a:lvl3pPr marL="914116" indent="0">
              <a:buNone/>
              <a:defRPr sz="1600"/>
            </a:lvl3pPr>
            <a:lvl4pPr marL="1371174" indent="0">
              <a:buNone/>
              <a:defRPr sz="1400"/>
            </a:lvl4pPr>
            <a:lvl5pPr marL="1828231" indent="0">
              <a:buNone/>
              <a:defRPr sz="1400"/>
            </a:lvl5pPr>
            <a:lvl6pPr marL="2285289" indent="0">
              <a:buNone/>
              <a:defRPr sz="1400"/>
            </a:lvl6pPr>
            <a:lvl7pPr marL="2742346" indent="0">
              <a:buNone/>
              <a:defRPr sz="1400"/>
            </a:lvl7pPr>
            <a:lvl8pPr marL="3199404" indent="0">
              <a:buNone/>
              <a:defRPr sz="1400"/>
            </a:lvl8pPr>
            <a:lvl9pPr marL="3656462" indent="0">
              <a:buNone/>
              <a:defRPr sz="14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4F648C-FAF4-4E7B-9C07-76FA50E6E1BB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275709486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4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8B0BAC-4F40-4932-BF09-47D603D1640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7522174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59" indent="0">
              <a:buNone/>
              <a:defRPr sz="2000" b="1"/>
            </a:lvl2pPr>
            <a:lvl3pPr marL="914116" indent="0">
              <a:buNone/>
              <a:defRPr sz="1800" b="1"/>
            </a:lvl3pPr>
            <a:lvl4pPr marL="1371174" indent="0">
              <a:buNone/>
              <a:defRPr sz="1600" b="1"/>
            </a:lvl4pPr>
            <a:lvl5pPr marL="1828231" indent="0">
              <a:buNone/>
              <a:defRPr sz="1600" b="1"/>
            </a:lvl5pPr>
            <a:lvl6pPr marL="2285289" indent="0">
              <a:buNone/>
              <a:defRPr sz="1600" b="1"/>
            </a:lvl6pPr>
            <a:lvl7pPr marL="2742346" indent="0">
              <a:buNone/>
              <a:defRPr sz="1600" b="1"/>
            </a:lvl7pPr>
            <a:lvl8pPr marL="3199404" indent="0">
              <a:buNone/>
              <a:defRPr sz="1600" b="1"/>
            </a:lvl8pPr>
            <a:lvl9pPr marL="3656462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4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059" indent="0">
              <a:buNone/>
              <a:defRPr sz="2000" b="1"/>
            </a:lvl2pPr>
            <a:lvl3pPr marL="914116" indent="0">
              <a:buNone/>
              <a:defRPr sz="1800" b="1"/>
            </a:lvl3pPr>
            <a:lvl4pPr marL="1371174" indent="0">
              <a:buNone/>
              <a:defRPr sz="1600" b="1"/>
            </a:lvl4pPr>
            <a:lvl5pPr marL="1828231" indent="0">
              <a:buNone/>
              <a:defRPr sz="1600" b="1"/>
            </a:lvl5pPr>
            <a:lvl6pPr marL="2285289" indent="0">
              <a:buNone/>
              <a:defRPr sz="1600" b="1"/>
            </a:lvl6pPr>
            <a:lvl7pPr marL="2742346" indent="0">
              <a:buNone/>
              <a:defRPr sz="1600" b="1"/>
            </a:lvl7pPr>
            <a:lvl8pPr marL="3199404" indent="0">
              <a:buNone/>
              <a:defRPr sz="1600" b="1"/>
            </a:lvl8pPr>
            <a:lvl9pPr marL="3656462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8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9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BADC94F-C3DB-449D-A439-00C41D796167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664789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99EC39F-3C82-4833-BE6F-AEF871C67A1B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9193402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3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E129508-E49B-4C09-9938-8BB0952F7E67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2359065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3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7" y="273054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3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059" indent="0">
              <a:buNone/>
              <a:defRPr sz="1200"/>
            </a:lvl2pPr>
            <a:lvl3pPr marL="914116" indent="0">
              <a:buNone/>
              <a:defRPr sz="1000"/>
            </a:lvl3pPr>
            <a:lvl4pPr marL="1371174" indent="0">
              <a:buNone/>
              <a:defRPr sz="900"/>
            </a:lvl4pPr>
            <a:lvl5pPr marL="1828231" indent="0">
              <a:buNone/>
              <a:defRPr sz="900"/>
            </a:lvl5pPr>
            <a:lvl6pPr marL="2285289" indent="0">
              <a:buNone/>
              <a:defRPr sz="900"/>
            </a:lvl6pPr>
            <a:lvl7pPr marL="2742346" indent="0">
              <a:buNone/>
              <a:defRPr sz="900"/>
            </a:lvl7pPr>
            <a:lvl8pPr marL="3199404" indent="0">
              <a:buNone/>
              <a:defRPr sz="900"/>
            </a:lvl8pPr>
            <a:lvl9pPr marL="3656462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B8E0F30-DF75-4598-B683-8E5341C10FE9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985936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692731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059" indent="0">
              <a:buNone/>
              <a:defRPr sz="2800"/>
            </a:lvl2pPr>
            <a:lvl3pPr marL="914116" indent="0">
              <a:buNone/>
              <a:defRPr sz="2400"/>
            </a:lvl3pPr>
            <a:lvl4pPr marL="1371174" indent="0">
              <a:buNone/>
              <a:defRPr sz="2000"/>
            </a:lvl4pPr>
            <a:lvl5pPr marL="1828231" indent="0">
              <a:buNone/>
              <a:defRPr sz="2000"/>
            </a:lvl5pPr>
            <a:lvl6pPr marL="2285289" indent="0">
              <a:buNone/>
              <a:defRPr sz="2000"/>
            </a:lvl6pPr>
            <a:lvl7pPr marL="2742346" indent="0">
              <a:buNone/>
              <a:defRPr sz="2000"/>
            </a:lvl7pPr>
            <a:lvl8pPr marL="3199404" indent="0">
              <a:buNone/>
              <a:defRPr sz="2000"/>
            </a:lvl8pPr>
            <a:lvl9pPr marL="3656462" indent="0">
              <a:buNone/>
              <a:defRPr sz="2000"/>
            </a:lvl9pPr>
          </a:lstStyle>
          <a:p>
            <a:pPr lvl="0"/>
            <a:r>
              <a:rPr lang="ru-RU" noProof="0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059" indent="0">
              <a:buNone/>
              <a:defRPr sz="1200"/>
            </a:lvl2pPr>
            <a:lvl3pPr marL="914116" indent="0">
              <a:buNone/>
              <a:defRPr sz="1000"/>
            </a:lvl3pPr>
            <a:lvl4pPr marL="1371174" indent="0">
              <a:buNone/>
              <a:defRPr sz="900"/>
            </a:lvl4pPr>
            <a:lvl5pPr marL="1828231" indent="0">
              <a:buNone/>
              <a:defRPr sz="900"/>
            </a:lvl5pPr>
            <a:lvl6pPr marL="2285289" indent="0">
              <a:buNone/>
              <a:defRPr sz="900"/>
            </a:lvl6pPr>
            <a:lvl7pPr marL="2742346" indent="0">
              <a:buNone/>
              <a:defRPr sz="900"/>
            </a:lvl7pPr>
            <a:lvl8pPr marL="3199404" indent="0">
              <a:buNone/>
              <a:defRPr sz="900"/>
            </a:lvl8pPr>
            <a:lvl9pPr marL="3656462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DEC37B0-A44E-405B-B1F6-B8833AB7D18E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84385216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DE0C6099-A823-4D01-9C9F-00D1160ECB5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92097885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839201" y="274642"/>
            <a:ext cx="27432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609600" y="274642"/>
            <a:ext cx="80264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415E61D-DD34-413D-85E0-487C1700949D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166314950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Заголовок и диаграмм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иаграмма 2"/>
          <p:cNvSpPr>
            <a:spLocks noGrp="1"/>
          </p:cNvSpPr>
          <p:nvPr>
            <p:ph type="chart" idx="1"/>
          </p:nvPr>
        </p:nvSpPr>
        <p:spPr>
          <a:xfrm>
            <a:off x="609600" y="1600204"/>
            <a:ext cx="10972800" cy="4525963"/>
          </a:xfrm>
        </p:spPr>
        <p:txBody>
          <a:bodyPr/>
          <a:lstStyle/>
          <a:p>
            <a:pPr lvl="0"/>
            <a:r>
              <a:rPr lang="ru-RU" noProof="0"/>
              <a:t>Вставка диаграммы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 defTabSz="406002">
              <a:defRPr>
                <a:latin typeface="Arial" charset="0"/>
                <a:cs typeface="Arial" charset="0"/>
              </a:defRPr>
            </a:lvl1pPr>
          </a:lstStyle>
          <a:p>
            <a:pPr>
              <a:defRPr/>
            </a:pPr>
            <a:endParaRPr lang="ru-RU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55AE7727-CF62-47C4-B273-F061EC68B6FF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6575515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963084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963084" y="2906715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53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0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45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61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763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291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068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22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167142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609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197600" y="1600202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9604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535114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93368" y="1535114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3" indent="0">
              <a:buNone/>
              <a:defRPr sz="2000" b="1"/>
            </a:lvl2pPr>
            <a:lvl3pPr marL="914305" indent="0">
              <a:buNone/>
              <a:defRPr sz="1800" b="1"/>
            </a:lvl3pPr>
            <a:lvl4pPr marL="1371458" indent="0">
              <a:buNone/>
              <a:defRPr sz="1600" b="1"/>
            </a:lvl4pPr>
            <a:lvl5pPr marL="1828610" indent="0">
              <a:buNone/>
              <a:defRPr sz="1600" b="1"/>
            </a:lvl5pPr>
            <a:lvl6pPr marL="2285763" indent="0">
              <a:buNone/>
              <a:defRPr sz="1600" b="1"/>
            </a:lvl6pPr>
            <a:lvl7pPr marL="2742915" indent="0">
              <a:buNone/>
              <a:defRPr sz="1600" b="1"/>
            </a:lvl7pPr>
            <a:lvl8pPr marL="3200068" indent="0">
              <a:buNone/>
              <a:defRPr sz="1600" b="1"/>
            </a:lvl8pPr>
            <a:lvl9pPr marL="365722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8987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44827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67985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4766735" y="273052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609602" y="1435102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53" indent="0">
              <a:buNone/>
              <a:defRPr sz="1200"/>
            </a:lvl2pPr>
            <a:lvl3pPr marL="914305" indent="0">
              <a:buNone/>
              <a:defRPr sz="1000"/>
            </a:lvl3pPr>
            <a:lvl4pPr marL="1371458" indent="0">
              <a:buNone/>
              <a:defRPr sz="900"/>
            </a:lvl4pPr>
            <a:lvl5pPr marL="1828610" indent="0">
              <a:buNone/>
              <a:defRPr sz="900"/>
            </a:lvl5pPr>
            <a:lvl6pPr marL="2285763" indent="0">
              <a:buNone/>
              <a:defRPr sz="900"/>
            </a:lvl6pPr>
            <a:lvl7pPr marL="2742915" indent="0">
              <a:buNone/>
              <a:defRPr sz="900"/>
            </a:lvl7pPr>
            <a:lvl8pPr marL="3200068" indent="0">
              <a:buNone/>
              <a:defRPr sz="900"/>
            </a:lvl8pPr>
            <a:lvl9pPr marL="365722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73031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53" indent="0">
              <a:buNone/>
              <a:defRPr sz="2800"/>
            </a:lvl2pPr>
            <a:lvl3pPr marL="914305" indent="0">
              <a:buNone/>
              <a:defRPr sz="2400"/>
            </a:lvl3pPr>
            <a:lvl4pPr marL="1371458" indent="0">
              <a:buNone/>
              <a:defRPr sz="2000"/>
            </a:lvl4pPr>
            <a:lvl5pPr marL="1828610" indent="0">
              <a:buNone/>
              <a:defRPr sz="2000"/>
            </a:lvl5pPr>
            <a:lvl6pPr marL="2285763" indent="0">
              <a:buNone/>
              <a:defRPr sz="2000"/>
            </a:lvl6pPr>
            <a:lvl7pPr marL="2742915" indent="0">
              <a:buNone/>
              <a:defRPr sz="2000"/>
            </a:lvl7pPr>
            <a:lvl8pPr marL="3200068" indent="0">
              <a:buNone/>
              <a:defRPr sz="2000"/>
            </a:lvl8pPr>
            <a:lvl9pPr marL="365722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53" indent="0">
              <a:buNone/>
              <a:defRPr sz="1200"/>
            </a:lvl2pPr>
            <a:lvl3pPr marL="914305" indent="0">
              <a:buNone/>
              <a:defRPr sz="1000"/>
            </a:lvl3pPr>
            <a:lvl4pPr marL="1371458" indent="0">
              <a:buNone/>
              <a:defRPr sz="900"/>
            </a:lvl4pPr>
            <a:lvl5pPr marL="1828610" indent="0">
              <a:buNone/>
              <a:defRPr sz="900"/>
            </a:lvl5pPr>
            <a:lvl6pPr marL="2285763" indent="0">
              <a:buNone/>
              <a:defRPr sz="900"/>
            </a:lvl6pPr>
            <a:lvl7pPr marL="2742915" indent="0">
              <a:buNone/>
              <a:defRPr sz="900"/>
            </a:lvl7pPr>
            <a:lvl8pPr marL="3200068" indent="0">
              <a:buNone/>
              <a:defRPr sz="900"/>
            </a:lvl8pPr>
            <a:lvl9pPr marL="365722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66720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30" tIns="45715" rIns="91430" bIns="45715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25963"/>
          </a:xfrm>
          <a:prstGeom prst="rect">
            <a:avLst/>
          </a:prstGeom>
        </p:spPr>
        <p:txBody>
          <a:bodyPr vert="horz" lIns="91430" tIns="45715" rIns="91430" bIns="45715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DD2D0C-92E1-4E04-81EF-62971D8246D8}" type="datetimeFigureOut">
              <a:rPr lang="ru-RU" smtClean="0"/>
              <a:t>10.02.2026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430" tIns="45715" rIns="91430" bIns="45715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4C33C9-D464-49E8-B5F4-2F910919DF94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24580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305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65" indent="-342865" algn="l" defTabSz="914305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873" indent="-285720" algn="l" defTabSz="914305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2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34" indent="-228577" algn="l" defTabSz="914305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87" indent="-228577" algn="l" defTabSz="914305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0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492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45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797" indent="-228577" algn="l" defTabSz="914305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3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5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58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63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15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68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20" algn="l" defTabSz="91430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background2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608640" y="275072"/>
            <a:ext cx="10974720" cy="11420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0" tIns="45711" rIns="91420" bIns="45711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заголовка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8640" y="1600009"/>
            <a:ext cx="10974720" cy="4526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altLang="ru-RU"/>
              <a:t>Образец текста</a:t>
            </a:r>
          </a:p>
          <a:p>
            <a:pPr lvl="1"/>
            <a:r>
              <a:rPr lang="ru-RU" altLang="ru-RU"/>
              <a:t>Второй уровень</a:t>
            </a:r>
          </a:p>
          <a:p>
            <a:pPr lvl="2"/>
            <a:r>
              <a:rPr lang="ru-RU" altLang="ru-RU"/>
              <a:t>Третий уровень</a:t>
            </a:r>
          </a:p>
          <a:p>
            <a:pPr lvl="3"/>
            <a:r>
              <a:rPr lang="ru-RU" altLang="ru-RU"/>
              <a:t>Четвертый уровень</a:t>
            </a:r>
          </a:p>
          <a:p>
            <a:pPr lvl="4"/>
            <a:r>
              <a:rPr lang="ru-RU" altLang="ru-RU"/>
              <a:t>Пятый уровень</a:t>
            </a:r>
          </a:p>
        </p:txBody>
      </p:sp>
      <p:sp>
        <p:nvSpPr>
          <p:cNvPr id="17413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8643" y="6245938"/>
            <a:ext cx="2845440" cy="47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000000"/>
                </a:solidFill>
              </a:defRPr>
            </a:lvl1pPr>
          </a:lstStyle>
          <a:p>
            <a:endParaRPr lang="ru-RU" altLang="ru-RU"/>
          </a:p>
        </p:txBody>
      </p:sp>
      <p:sp>
        <p:nvSpPr>
          <p:cNvPr id="17414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400" y="6245938"/>
            <a:ext cx="3859200" cy="47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000000"/>
                </a:solidFill>
              </a:defRPr>
            </a:lvl1pPr>
          </a:lstStyle>
          <a:p>
            <a:endParaRPr lang="ru-RU" altLang="ru-RU"/>
          </a:p>
        </p:txBody>
      </p:sp>
      <p:sp>
        <p:nvSpPr>
          <p:cNvPr id="17415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923" y="6245938"/>
            <a:ext cx="2845440" cy="47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20" tIns="45711" rIns="91420" bIns="45711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000000"/>
                </a:solidFill>
              </a:defRPr>
            </a:lvl1pPr>
          </a:lstStyle>
          <a:p>
            <a:fld id="{5664D6A1-E3AB-4F19-A571-F021966B2A13}" type="slidenum">
              <a:rPr lang="ru-RU" altLang="ru-RU"/>
              <a:pPr/>
              <a:t>‹#›</a:t>
            </a:fld>
            <a:endParaRPr lang="ru-RU" altLang="ru-RU"/>
          </a:p>
        </p:txBody>
      </p:sp>
    </p:spTree>
    <p:extLst>
      <p:ext uri="{BB962C8B-B14F-4D97-AF65-F5344CB8AC3E}">
        <p14:creationId xmlns:p14="http://schemas.microsoft.com/office/powerpoint/2010/main" val="38926422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5pPr>
      <a:lvl6pPr marL="457106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21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316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421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690" indent="-34269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1534" indent="-285094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1818" indent="-2275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599698" indent="-2275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6137" indent="-2275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079" indent="-228553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184" indent="-228553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8289" indent="-228553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5394" indent="-228553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ru-RU"/>
      </a:defPPr>
      <a:lvl1pPr marL="0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06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10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16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421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526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630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736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6841" algn="l" defTabSz="91421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2.png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2"/>
          <p:cNvSpPr txBox="1">
            <a:spLocks noChangeArrowheads="1"/>
          </p:cNvSpPr>
          <p:nvPr/>
        </p:nvSpPr>
        <p:spPr>
          <a:xfrm>
            <a:off x="1485708" y="2421355"/>
            <a:ext cx="9220579" cy="1757362"/>
          </a:xfrm>
          <a:prstGeom prst="rect">
            <a:avLst/>
          </a:prstGeom>
          <a:effectLst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10000"/>
              </a:lnSpc>
            </a:pPr>
            <a:r>
              <a:rPr lang="ru-RU" alt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Выпускная квалификационная работа на тему</a:t>
            </a:r>
            <a:r>
              <a:rPr lang="en-US" altLang="ru-RU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ru-RU" altLang="ru-RU" sz="2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br>
              <a:rPr lang="en-US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alt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«</a:t>
            </a:r>
            <a:r>
              <a:rPr lang="ru-RU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Разработка автоматизированной системы управления вакуумированием экспериментальной установки»</a:t>
            </a:r>
            <a:endParaRPr lang="ru-RU" altLang="ru-RU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1026"/>
          <p:cNvSpPr>
            <a:spLocks noChangeArrowheads="1"/>
          </p:cNvSpPr>
          <p:nvPr/>
        </p:nvSpPr>
        <p:spPr bwMode="auto">
          <a:xfrm>
            <a:off x="214314" y="5429252"/>
            <a:ext cx="1857375" cy="428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5000"/>
              <a:buFont typeface="Wingdings" panose="05000000000000000000" pitchFamily="2" charset="2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5000"/>
              <a:buFont typeface="Wingdings" panose="05000000000000000000" pitchFamily="2" charset="2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5000"/>
              <a:buFont typeface="Wingdings" panose="05000000000000000000" pitchFamily="2" charset="2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hlink"/>
              </a:buClr>
              <a:buSzPct val="75000"/>
              <a:buFont typeface="Wingdings" panose="05000000000000000000" pitchFamily="2" charset="2"/>
              <a:defRPr sz="24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spcBef>
                <a:spcPct val="0"/>
              </a:spcBef>
              <a:buClrTx/>
              <a:buSzTx/>
              <a:buFontTx/>
              <a:buNone/>
            </a:pPr>
            <a:endParaRPr lang="ru-RU" altLang="ru-RU" b="1">
              <a:solidFill>
                <a:srgbClr val="808080"/>
              </a:solidFill>
              <a:latin typeface="Times New Roman" panose="02020603050405020304" pitchFamily="18" charset="0"/>
            </a:endParaRPr>
          </a:p>
        </p:txBody>
      </p:sp>
      <p:pic>
        <p:nvPicPr>
          <p:cNvPr id="9" name="Picture 5" descr="Эмблемма СарФТИ(Ч-Б)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BFBFB"/>
              </a:clrFrom>
              <a:clrTo>
                <a:srgbClr val="FBFBFB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448130" y="231695"/>
            <a:ext cx="1428750" cy="1076325"/>
          </a:xfrm>
          <a:prstGeom prst="rect">
            <a:avLst/>
          </a:prstGeom>
          <a:noFill/>
        </p:spPr>
      </p:pic>
      <p:sp>
        <p:nvSpPr>
          <p:cNvPr id="12" name="Подзаголовок 7"/>
          <p:cNvSpPr txBox="1">
            <a:spLocks/>
          </p:cNvSpPr>
          <p:nvPr/>
        </p:nvSpPr>
        <p:spPr>
          <a:xfrm>
            <a:off x="315120" y="4972916"/>
            <a:ext cx="8718853" cy="1015663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  <a:spcBef>
                <a:spcPts val="0"/>
              </a:spcBef>
              <a:buClr>
                <a:srgbClr val="003274"/>
              </a:buClr>
              <a:buSzPct val="65000"/>
              <a:buFontTx/>
              <a:buNone/>
              <a:defRPr/>
            </a:pPr>
            <a:r>
              <a:rPr lang="ru-RU" altLang="ru-RU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Студент:                     </a:t>
            </a:r>
            <a:r>
              <a:rPr lang="ru-RU" altLang="ru-RU" sz="2000" b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Афонин Илья Дмитриевич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rgbClr val="003274"/>
              </a:buClr>
              <a:buSzPct val="65000"/>
              <a:buFontTx/>
              <a:buNone/>
              <a:defRPr/>
            </a:pPr>
            <a:r>
              <a:rPr lang="ru-RU" altLang="ru-RU" sz="2000" i="1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	                      </a:t>
            </a:r>
            <a:r>
              <a:rPr lang="ru-RU" altLang="ru-RU" sz="20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группа ЭФУ-68Д</a:t>
            </a:r>
          </a:p>
          <a:p>
            <a:pPr algn="l">
              <a:lnSpc>
                <a:spcPct val="100000"/>
              </a:lnSpc>
              <a:spcBef>
                <a:spcPts val="0"/>
              </a:spcBef>
              <a:buClr>
                <a:srgbClr val="003274"/>
              </a:buClr>
              <a:buSzPct val="65000"/>
              <a:buFontTx/>
              <a:buNone/>
              <a:defRPr/>
            </a:pPr>
            <a:endParaRPr lang="ru-RU" altLang="ru-RU" sz="2000" i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703061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36645" y="19646"/>
            <a:ext cx="11518710" cy="67964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управления откачкой вакуумной камеры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743765" y="6419421"/>
            <a:ext cx="448235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10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8F5CDC1-BAF7-4A62-AF7F-2CB2977BB96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906" y="728565"/>
            <a:ext cx="3754468" cy="1927306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799D7669-0749-43EF-9EB5-3E3A90181A84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867" y="2625949"/>
            <a:ext cx="3754467" cy="1927306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087CCEB0-DB4E-4574-B146-A87A19E65526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23" y="4520196"/>
            <a:ext cx="3754467" cy="1925201"/>
          </a:xfrm>
          <a:prstGeom prst="rect">
            <a:avLst/>
          </a:prstGeom>
        </p:spPr>
      </p:pic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6FF65D96-63AB-4BDC-B5BB-1461A2492EBB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27790" y="4532504"/>
            <a:ext cx="3754468" cy="1873225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595592F6-D853-4668-B51D-4C2570C1888A}"/>
              </a:ext>
            </a:extLst>
          </p:cNvPr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477" y="2625164"/>
            <a:ext cx="3754468" cy="1928875"/>
          </a:xfrm>
          <a:prstGeom prst="rect">
            <a:avLst/>
          </a:prstGeom>
        </p:spPr>
      </p:pic>
      <p:sp>
        <p:nvSpPr>
          <p:cNvPr id="18" name="Прямоугольник 17"/>
          <p:cNvSpPr/>
          <p:nvPr/>
        </p:nvSpPr>
        <p:spPr>
          <a:xfrm>
            <a:off x="3053563" y="6343137"/>
            <a:ext cx="3218253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Рабочие окна программы</a:t>
            </a:r>
            <a:endParaRPr lang="ru-RU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BAEB804-C2A5-4E3D-B2F1-6D1B08E6CAD2}"/>
              </a:ext>
            </a:extLst>
          </p:cNvPr>
          <p:cNvSpPr txBox="1"/>
          <p:nvPr/>
        </p:nvSpPr>
        <p:spPr>
          <a:xfrm>
            <a:off x="4537076" y="1068744"/>
            <a:ext cx="7480754" cy="15542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 состоянии ИБП.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Мониторинг показаний вакуумметра.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откачкой вакуумной системы в автоматизированном «ДИСТАНЦИОННОЕ УПРАВЛЕНИЕ» и автоматическом «АВТОМАТИЧЕСКОЕ УПРАВЛЕНИЕ» режимах.</a:t>
            </a:r>
          </a:p>
        </p:txBody>
      </p:sp>
      <p:sp>
        <p:nvSpPr>
          <p:cNvPr id="20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4006274" y="942264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21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4063265" y="267724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22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4008606" y="4857040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23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7845046" y="4857040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24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7841589" y="2706239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sp>
        <p:nvSpPr>
          <p:cNvPr id="25" name="Прямоугольник 24"/>
          <p:cNvSpPr/>
          <p:nvPr/>
        </p:nvSpPr>
        <p:spPr>
          <a:xfrm>
            <a:off x="6305024" y="721561"/>
            <a:ext cx="396134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Функционал программы</a:t>
            </a:r>
          </a:p>
        </p:txBody>
      </p:sp>
      <p:sp>
        <p:nvSpPr>
          <p:cNvPr id="3" name="Прямоугольник 2"/>
          <p:cNvSpPr/>
          <p:nvPr/>
        </p:nvSpPr>
        <p:spPr>
          <a:xfrm>
            <a:off x="8178801" y="2854015"/>
            <a:ext cx="3862886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Инициализация оборудования: выделение сетевого адреса,</a:t>
            </a:r>
            <a:b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настройка порта ИБП, модулей ввода-вывода, изменение параметров контрольных точек. 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Возможность завершения откачки камеры подачей команд «ЗАПУСК ОТКАЧКИ» или «ВЫХОД».</a:t>
            </a:r>
          </a:p>
          <a:p>
            <a:pPr marL="285750" lvl="0" indent="-285750" algn="just">
              <a:buFont typeface="Arial" panose="020B0604020202020204" pitchFamily="34" charset="0"/>
              <a:buChar char="•"/>
            </a:pPr>
            <a:r>
              <a:rPr lang="ru-RU" sz="1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Результаты измерения давления во время откачки автоматически сохраняются в лог-файл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839011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64916" y="52756"/>
            <a:ext cx="11518710" cy="67964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Испытание макета АСУ ТП</a:t>
            </a:r>
          </a:p>
        </p:txBody>
      </p:sp>
      <p:sp>
        <p:nvSpPr>
          <p:cNvPr id="13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698941" y="6419421"/>
            <a:ext cx="49305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11</a:t>
            </a:r>
          </a:p>
        </p:txBody>
      </p:sp>
      <p:sp>
        <p:nvSpPr>
          <p:cNvPr id="16" name="Прямоугольник 15"/>
          <p:cNvSpPr/>
          <p:nvPr/>
        </p:nvSpPr>
        <p:spPr>
          <a:xfrm>
            <a:off x="482541" y="5631153"/>
            <a:ext cx="473616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Выборка значений давления в вакуумной камере при тестовых испытаниях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7" name="Прямоугольник 16"/>
              <p:cNvSpPr/>
              <p:nvPr/>
            </p:nvSpPr>
            <p:spPr>
              <a:xfrm>
                <a:off x="5910944" y="4539685"/>
                <a:ext cx="6155531" cy="525528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non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ru-RU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t</m:t>
                    </m:r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=2,3</m:t>
                    </m:r>
                    <m:r>
                      <a:rPr lang="en-US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f>
                          <m:f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P</m:t>
                                </m:r>
                              </m:e>
                              <m:sub>
                                <m: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</m:t>
                                </m:r>
                              </m:sub>
                            </m:sSub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P</m:t>
                                </m:r>
                              </m:e>
                              <m:sub>
                                <m: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b>
                            </m:sSub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</m:t>
                            </m:r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P</m:t>
                                </m:r>
                              </m:e>
                              <m:sub>
                                <m: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н</m:t>
                                </m:r>
                              </m:sub>
                            </m:sSub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f>
                          <m:f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m:rPr>
                                <m:sty m:val="p"/>
                              </m:rP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V</m:t>
                            </m:r>
                          </m:num>
                          <m:den>
                            <m:sSub>
                              <m:sSub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m:rPr>
                                    <m:sty m:val="p"/>
                                  </m:rP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S</m:t>
                                </m:r>
                              </m:e>
                              <m:sub>
                                <m:r>
                                  <m:rPr>
                                    <m:sty m:val="p"/>
                                  </m:rP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o</m:t>
                                </m:r>
                              </m:sub>
                            </m:sSub>
                          </m:den>
                        </m:f>
                      </m:e>
                    </m:func>
                  </m:oMath>
                </a14:m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ru-RU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2,3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func>
                      <m:funcPr>
                        <m:ctrlPr>
                          <a:rPr lang="ru-RU" i="1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ru-RU" i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lg</m:t>
                        </m:r>
                      </m:fName>
                      <m:e>
                        <m:f>
                          <m:f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ru-RU" i="1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en-US" i="1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×</m:t>
                                </m:r>
                                <m:r>
                                  <a:rPr lang="en-US" b="0" i="0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ru-RU" i="0"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i="0">
                                    <a:latin typeface="Cambria Math" panose="02040503050406030204" pitchFamily="18" charset="0"/>
                                  </a:rPr>
                                  <m:t>−2</m:t>
                                </m:r>
                              </m:sup>
                            </m:sSup>
                          </m:num>
                          <m:den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b="0" i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sSup>
                              <m:sSup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 </m:t>
                                </m:r>
                                <m: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ru-RU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−1</m:t>
                            </m:r>
                            <m:r>
                              <a:rPr lang="en-US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 </m:t>
                            </m:r>
                            <m:r>
                              <a:rPr lang="en-US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×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 </m:t>
                            </m:r>
                            <m:sSup>
                              <m:sSupPr>
                                <m:ctrlPr>
                                  <a:rPr lang="ru-RU" i="1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ru-RU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i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−</m:t>
                                </m:r>
                                <m:r>
                                  <a:rPr lang="ru-RU" b="0" i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</a:rPr>
                                  <m:t>7</m:t>
                                </m:r>
                              </m:sup>
                            </m:sSup>
                          </m:den>
                        </m:f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f>
                          <m:fPr>
                            <m:ctrlPr>
                              <a:rPr lang="ru-RU" i="1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90</m:t>
                            </m:r>
                          </m:num>
                          <m:den>
                            <m:r>
                              <a:rPr lang="ru-RU" i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70</m:t>
                            </m:r>
                          </m:den>
                        </m:f>
                      </m:e>
                    </m:func>
                    <m:r>
                      <a:rPr lang="ru-RU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≈10 </m:t>
                    </m:r>
                    <m:r>
                      <a:rPr lang="ru-RU" b="0" i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с</m:t>
                    </m:r>
                  </m:oMath>
                </a14:m>
                <a:endParaRPr lang="ru-RU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7" name="Прямоугольник 16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10944" y="4539685"/>
                <a:ext cx="6155531" cy="52552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8" name="Прямоугольник 17"/>
              <p:cNvSpPr/>
              <p:nvPr/>
            </p:nvSpPr>
            <p:spPr>
              <a:xfrm>
                <a:off x="5554682" y="5074005"/>
                <a:ext cx="6511793" cy="140038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время откачки камеры в момент разгона насоса;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ru-RU" sz="1700" baseline="-25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давление в 105-м измерении (</a:t>
                </a:r>
                <a:r>
                  <a:rPr lang="ru-RU" sz="17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en-US" sz="17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</m:t>
                    </m:r>
                  </m:oMath>
                </a14:m>
                <a:r>
                  <a:rPr lang="ru-RU" sz="17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r>
                  <a:rPr lang="ru-RU" sz="1700" baseline="30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‑2 </a:t>
                </a:r>
                <a:r>
                  <a:rPr lang="ru-RU" sz="17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Торр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);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ru-RU" sz="1700" baseline="-25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2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– давление в 110-ом  измерении (1</a:t>
                </a:r>
                <a:r>
                  <a:rPr lang="en-US" sz="17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</m:t>
                    </m:r>
                  </m:oMath>
                </a14:m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r>
                  <a:rPr lang="ru-RU" sz="1700" baseline="30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‑5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700" dirty="0" err="1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Торр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);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P</a:t>
                </a:r>
                <a:r>
                  <a:rPr lang="ru-RU" sz="1700" baseline="-25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н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– предельное давление турбомолекулярного насоса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(1</a:t>
                </a:r>
                <a:r>
                  <a:rPr lang="en-US" sz="17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7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 </m:t>
                    </m:r>
                  </m:oMath>
                </a14:m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10</a:t>
                </a:r>
                <a:r>
                  <a:rPr lang="ru-RU" sz="1700" baseline="30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‑7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Торр);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S</a:t>
                </a:r>
                <a:r>
                  <a:rPr lang="en-US" sz="1700" baseline="-250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o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– быстрота       откачки (70 л/с); </a:t>
                </a:r>
                <a:r>
                  <a:rPr lang="en-US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ru-RU" sz="1700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 – объём вакуумной камеры (90 л)</a:t>
                </a:r>
                <a:endParaRPr lang="ru-RU" sz="17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18" name="Прямоугольник 1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54682" y="5074005"/>
                <a:ext cx="6511793" cy="1400383"/>
              </a:xfrm>
              <a:prstGeom prst="rect">
                <a:avLst/>
              </a:prstGeom>
              <a:blipFill>
                <a:blip r:embed="rId4"/>
                <a:stretch>
                  <a:fillRect l="-562" t="-870" r="-655" b="-5217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Прямоугольник 19"/>
          <p:cNvSpPr/>
          <p:nvPr/>
        </p:nvSpPr>
        <p:spPr>
          <a:xfrm>
            <a:off x="5308068" y="743402"/>
            <a:ext cx="6836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Зависимость давления в вакуумной камере от номера измерения</a:t>
            </a:r>
          </a:p>
        </p:txBody>
      </p:sp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9074A203-783B-4DC9-9D41-F88D40AE30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2300" y="1101893"/>
            <a:ext cx="6372225" cy="3429000"/>
          </a:xfrm>
          <a:prstGeom prst="rect">
            <a:avLst/>
          </a:prstGeom>
        </p:spPr>
      </p:pic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866F2CD7-928E-4411-ADDA-9F1806A020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9396" y="944853"/>
            <a:ext cx="4362450" cy="468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79438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1"/>
          <p:cNvSpPr>
            <a:spLocks noGrp="1"/>
          </p:cNvSpPr>
          <p:nvPr>
            <p:ph type="title"/>
          </p:nvPr>
        </p:nvSpPr>
        <p:spPr>
          <a:xfrm>
            <a:off x="363940" y="201985"/>
            <a:ext cx="11518710" cy="679648"/>
          </a:xfrm>
        </p:spPr>
        <p:txBody>
          <a:bodyPr vert="horz" lIns="91430" tIns="45715" rIns="91430" bIns="45715" rtlCol="0" anchor="ctr"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Заключение</a:t>
            </a:r>
          </a:p>
        </p:txBody>
      </p:sp>
      <p:sp>
        <p:nvSpPr>
          <p:cNvPr id="6" name="Прямоугольник 5"/>
          <p:cNvSpPr/>
          <p:nvPr/>
        </p:nvSpPr>
        <p:spPr>
          <a:xfrm>
            <a:off x="633877" y="1108843"/>
            <a:ext cx="11168090" cy="49090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результате работы разработана автоматизированная система управления технологическим процессом откачки вакуумной камеры экспериментальной установки (АСУ ТП).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Анализ вакуумной системы экспериментальной установки позволил подробно описать технологический процесс создания вакуума, штатный запуск и остановку системы.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Был создан алгоритм управления, выбраны и обоснованы элементы для автоматизации откачки вакуумной системы: модуль ввода-вывода, сетевой коммутатор, электромагнитный клапан, шаговый двигатель с контроллером, блок питания, коммутирующие устройства и источником бесперебойного питания с сетевой картой.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целях макетирования была разработана структурная схема макета АСУ ТП,  проведена сборка макета, разработано и отлажено ПО, выполнен монтаж макета на экспериментальную установку и испытания, которые показали работоспособность АСУ ТП как в штатном, так и в аварийном режимах.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sz="2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АСУ ТП может эффективно применяться для подготовки установки к экспериментам.</a:t>
            </a:r>
          </a:p>
        </p:txBody>
      </p:sp>
      <p:sp>
        <p:nvSpPr>
          <p:cNvPr id="4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722877" y="6437089"/>
            <a:ext cx="469123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12</a:t>
            </a:r>
          </a:p>
        </p:txBody>
      </p:sp>
    </p:spTree>
    <p:extLst>
      <p:ext uri="{BB962C8B-B14F-4D97-AF65-F5344CB8AC3E}">
        <p14:creationId xmlns:p14="http://schemas.microsoft.com/office/powerpoint/2010/main" val="1660043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 txBox="1">
            <a:spLocks/>
          </p:cNvSpPr>
          <p:nvPr/>
        </p:nvSpPr>
        <p:spPr bwMode="auto">
          <a:xfrm>
            <a:off x="850162" y="254556"/>
            <a:ext cx="10491676" cy="4007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0" tIns="45711" rIns="91420" bIns="45711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10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21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31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421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ru-RU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Актуальность работы</a:t>
            </a:r>
            <a:endParaRPr lang="ru-RU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0D44A737-86A5-4ACB-9142-6D1E89D6F23A}"/>
              </a:ext>
            </a:extLst>
          </p:cNvPr>
          <p:cNvSpPr txBox="1">
            <a:spLocks/>
          </p:cNvSpPr>
          <p:nvPr/>
        </p:nvSpPr>
        <p:spPr>
          <a:xfrm>
            <a:off x="827314" y="666046"/>
            <a:ext cx="10514524" cy="2086921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Повышение эффективности и производительности труда.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Оптимизация технологического процесса вакуумирования экспериментальной установки.</a:t>
            </a:r>
          </a:p>
          <a:p>
            <a:pPr algn="just">
              <a:lnSpc>
                <a:spcPct val="120000"/>
              </a:lnSpc>
              <a:spcBef>
                <a:spcPts val="0"/>
              </a:spcBef>
              <a:buFont typeface="Wingdings" panose="05000000000000000000" pitchFamily="2" charset="2"/>
              <a:buChar char="§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Минимизация ошибок, связанных с человеческим фактором.</a:t>
            </a:r>
          </a:p>
        </p:txBody>
      </p:sp>
      <p:sp>
        <p:nvSpPr>
          <p:cNvPr id="10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0162" y="2831634"/>
            <a:ext cx="10514523" cy="892711"/>
          </a:xfrm>
        </p:spPr>
        <p:txBody>
          <a:bodyPr vert="horz" lIns="91430" tIns="45715" rIns="91430" bIns="45715" rtlCol="0">
            <a:no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Целью выполнения данной работы является автоматизация процесса вакуумной откачки экспериментальной установки.</a:t>
            </a:r>
          </a:p>
        </p:txBody>
      </p:sp>
      <p:sp>
        <p:nvSpPr>
          <p:cNvPr id="11" name="Заголовок 1">
            <a:extLst>
              <a:ext uri="{FF2B5EF4-FFF2-40B4-BE49-F238E27FC236}">
                <a16:creationId xmlns:a16="http://schemas.microsoft.com/office/drawing/2014/main" id="{20F65D29-7B19-425A-A183-542616D338EB}"/>
              </a:ext>
            </a:extLst>
          </p:cNvPr>
          <p:cNvSpPr txBox="1">
            <a:spLocks/>
          </p:cNvSpPr>
          <p:nvPr/>
        </p:nvSpPr>
        <p:spPr bwMode="auto">
          <a:xfrm>
            <a:off x="850162" y="2409355"/>
            <a:ext cx="10618961" cy="422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0" tIns="45711" rIns="91420" bIns="45711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10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21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31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421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ru-RU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Цель работы</a:t>
            </a:r>
            <a:endParaRPr lang="ru-RU" sz="32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0F65D29-7B19-425A-A183-542616D338EB}"/>
              </a:ext>
            </a:extLst>
          </p:cNvPr>
          <p:cNvSpPr txBox="1">
            <a:spLocks/>
          </p:cNvSpPr>
          <p:nvPr/>
        </p:nvSpPr>
        <p:spPr bwMode="auto">
          <a:xfrm>
            <a:off x="850162" y="3771961"/>
            <a:ext cx="10596114" cy="4222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0" tIns="45711" rIns="91420" bIns="45711" numCol="1" anchor="ctr" anchorCtr="0" compatLnSpc="1">
            <a:prstTxWarp prst="textNoShape">
              <a:avLst/>
            </a:prstTxWarp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5pPr>
            <a:lvl6pPr marL="45710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6pPr>
            <a:lvl7pPr marL="91421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7pPr>
            <a:lvl8pPr marL="1371316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8pPr>
            <a:lvl9pPr marL="1828421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2"/>
                </a:solidFill>
                <a:latin typeface="Arial" charset="0"/>
              </a:defRPr>
            </a:lvl9pPr>
          </a:lstStyle>
          <a:p>
            <a:pPr algn="l"/>
            <a:r>
              <a:rPr lang="ru-RU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Задачи</a:t>
            </a:r>
            <a:endParaRPr lang="ru-RU" sz="3600" kern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12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804469" y="4207706"/>
            <a:ext cx="10537369" cy="2279807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ct val="120000"/>
              </a:lnSpc>
              <a:spcBef>
                <a:spcPts val="0"/>
              </a:spcBef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Провести анализ вакуумной системы экспериментальной установки.</a:t>
            </a: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buFont typeface="Arial" pitchFamily="34" charset="0"/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Разработать автоматизированную систему управления технологическим процессом (АСУ ТП) вакуумирования экспериментальной установки.</a:t>
            </a: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buFont typeface="Arial" pitchFamily="34" charset="0"/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Сформировать и обосновать элементную базу АСУ ТП.</a:t>
            </a:r>
          </a:p>
          <a:p>
            <a:pPr marL="342900" indent="-342900" algn="just">
              <a:lnSpc>
                <a:spcPct val="120000"/>
              </a:lnSpc>
              <a:spcBef>
                <a:spcPts val="0"/>
              </a:spcBef>
              <a:buFont typeface="Arial" pitchFamily="34" charset="0"/>
              <a:buAutoNum type="arabicPeriod"/>
            </a:pPr>
            <a:r>
              <a:rPr lang="ru-RU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Для обоснования предложенных технических решений провести макетирование АСУ ТП.</a:t>
            </a:r>
          </a:p>
        </p:txBody>
      </p:sp>
    </p:spTree>
    <p:extLst>
      <p:ext uri="{BB962C8B-B14F-4D97-AF65-F5344CB8AC3E}">
        <p14:creationId xmlns:p14="http://schemas.microsoft.com/office/powerpoint/2010/main" val="17689853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247982" y="151839"/>
            <a:ext cx="11597053" cy="679648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</a:pPr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Принципиальная схема вакуумной системы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71075825-2E4C-4B8B-BBA6-E8FC6FCE6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0667" y="938212"/>
            <a:ext cx="10677525" cy="4981575"/>
          </a:xfrm>
          <a:prstGeom prst="rect">
            <a:avLst/>
          </a:prstGeom>
        </p:spPr>
      </p:pic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1F7B0E13-CF94-4812-A161-0CE045E6A88A}"/>
              </a:ext>
            </a:extLst>
          </p:cNvPr>
          <p:cNvSpPr/>
          <p:nvPr/>
        </p:nvSpPr>
        <p:spPr>
          <a:xfrm>
            <a:off x="4913024" y="1239759"/>
            <a:ext cx="1615129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ru-RU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≈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</a:t>
            </a:r>
            <a:r>
              <a:rPr lang="ru-RU" sz="1400" b="1" baseline="30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-5 </a:t>
            </a:r>
            <a:r>
              <a:rPr lang="ru-RU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Торр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0A887404-810F-45D1-A316-3E868F6AA8F6}"/>
              </a:ext>
            </a:extLst>
          </p:cNvPr>
          <p:cNvCxnSpPr/>
          <p:nvPr/>
        </p:nvCxnSpPr>
        <p:spPr>
          <a:xfrm>
            <a:off x="1149202" y="6429042"/>
            <a:ext cx="501162" cy="0"/>
          </a:xfrm>
          <a:prstGeom prst="line">
            <a:avLst/>
          </a:prstGeom>
          <a:ln w="5715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Прямая соединительная линия 10">
            <a:extLst>
              <a:ext uri="{FF2B5EF4-FFF2-40B4-BE49-F238E27FC236}">
                <a16:creationId xmlns:a16="http://schemas.microsoft.com/office/drawing/2014/main" id="{8E8707DD-F718-49EA-8674-6C6DA01B7F19}"/>
              </a:ext>
            </a:extLst>
          </p:cNvPr>
          <p:cNvCxnSpPr>
            <a:cxnSpLocks/>
          </p:cNvCxnSpPr>
          <p:nvPr/>
        </p:nvCxnSpPr>
        <p:spPr>
          <a:xfrm>
            <a:off x="6953236" y="6451182"/>
            <a:ext cx="518747" cy="0"/>
          </a:xfrm>
          <a:prstGeom prst="line">
            <a:avLst/>
          </a:prstGeom>
          <a:ln w="57150">
            <a:solidFill>
              <a:srgbClr val="0638C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56FBE1-A2D9-4299-8F3C-8E6DDF101F57}"/>
              </a:ext>
            </a:extLst>
          </p:cNvPr>
          <p:cNvSpPr/>
          <p:nvPr/>
        </p:nvSpPr>
        <p:spPr>
          <a:xfrm>
            <a:off x="1773583" y="6209171"/>
            <a:ext cx="3414433" cy="369332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Вспомогательная линия откачки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51D4E486-F444-4129-B0D6-4141B102DD31}"/>
              </a:ext>
            </a:extLst>
          </p:cNvPr>
          <p:cNvSpPr/>
          <p:nvPr/>
        </p:nvSpPr>
        <p:spPr>
          <a:xfrm>
            <a:off x="7594321" y="6209171"/>
            <a:ext cx="26071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Основная линия откачки</a:t>
            </a:r>
          </a:p>
        </p:txBody>
      </p:sp>
    </p:spTree>
    <p:extLst>
      <p:ext uri="{BB962C8B-B14F-4D97-AF65-F5344CB8AC3E}">
        <p14:creationId xmlns:p14="http://schemas.microsoft.com/office/powerpoint/2010/main" val="3331288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Рисунок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773" y="1466041"/>
            <a:ext cx="5686107" cy="4244559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-79248" y="85030"/>
            <a:ext cx="12271248" cy="679648"/>
          </a:xfrm>
        </p:spPr>
        <p:txBody>
          <a:bodyPr>
            <a:normAutofit fontScale="90000"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Особенности применения средств получения и измерения вакуума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316438" y="764678"/>
            <a:ext cx="579606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Зависимость скорости откачки от давления для форвакуумного и турбомолекулярного насосов</a:t>
            </a:r>
            <a:endParaRPr lang="ru-RU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304597" y="668530"/>
            <a:ext cx="558797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Зависимость выходного сигнала вакуумметра 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EDWARDS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WRG-S-NW25 от давления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в камере</a:t>
            </a:r>
            <a:endParaRPr lang="ru-RU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949317" y="2245809"/>
            <a:ext cx="279825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Турбомолекулярный насос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PFEIFER VACUUM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HiPace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" name="Прямая со стрелкой 11"/>
          <p:cNvCxnSpPr/>
          <p:nvPr/>
        </p:nvCxnSpPr>
        <p:spPr>
          <a:xfrm>
            <a:off x="2347048" y="2839376"/>
            <a:ext cx="1396" cy="1002512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Прямоугольник 13"/>
          <p:cNvSpPr/>
          <p:nvPr/>
        </p:nvSpPr>
        <p:spPr>
          <a:xfrm>
            <a:off x="3501555" y="3277644"/>
            <a:ext cx="242375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Форвакуумный насос </a:t>
            </a:r>
          </a:p>
          <a:p>
            <a:pPr algn="ctr"/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ANEST IWATA ISP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‑500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</a:t>
            </a:r>
            <a:endParaRPr lang="ru-RU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Прямая со стрелкой 18"/>
          <p:cNvCxnSpPr/>
          <p:nvPr/>
        </p:nvCxnSpPr>
        <p:spPr>
          <a:xfrm flipV="1">
            <a:off x="4713433" y="2055648"/>
            <a:ext cx="1" cy="1234807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Рисунок 3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2500" y="1473077"/>
            <a:ext cx="5972175" cy="4362450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9648C04C-A948-4772-A086-55A23ED2FD10}"/>
              </a:ext>
            </a:extLst>
          </p:cNvPr>
          <p:cNvSpPr/>
          <p:nvPr/>
        </p:nvSpPr>
        <p:spPr>
          <a:xfrm>
            <a:off x="412246" y="5835526"/>
            <a:ext cx="5592944" cy="5539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Форвакуумный насос выполняет предварительную откачки турбомолекулярного насоса и вакуумной камеры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38F43DC-C58F-423B-BD56-B9A2D46CA2FD}"/>
              </a:ext>
            </a:extLst>
          </p:cNvPr>
          <p:cNvSpPr/>
          <p:nvPr/>
        </p:nvSpPr>
        <p:spPr>
          <a:xfrm>
            <a:off x="6491731" y="5835526"/>
            <a:ext cx="5592944" cy="5539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Целесообразное использование широкодиапазонного вакуумметра в системе с одним выходным портом под датчик давления</a:t>
            </a:r>
          </a:p>
        </p:txBody>
      </p:sp>
    </p:spTree>
    <p:extLst>
      <p:ext uri="{BB962C8B-B14F-4D97-AF65-F5344CB8AC3E}">
        <p14:creationId xmlns:p14="http://schemas.microsoft.com/office/powerpoint/2010/main" val="41292031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651455" y="64122"/>
            <a:ext cx="10889089" cy="679648"/>
          </a:xfrm>
        </p:spPr>
        <p:txBody>
          <a:bodyPr>
            <a:normAutofit/>
          </a:bodyPr>
          <a:lstStyle/>
          <a:p>
            <a:r>
              <a:rPr lang="ru-RU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Технологический процесс откачки вакуумной системы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458383" y="743770"/>
            <a:ext cx="567545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Блок-схема «Запуск откачки вакуумной системы»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334700" y="743770"/>
            <a:ext cx="552050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Блок-схема</a:t>
            </a: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 «Остановка откачки вакуумной системы»</a:t>
            </a:r>
            <a:endParaRPr lang="ru-RU" sz="1600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</a:t>
            </a: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4373" y="1143880"/>
            <a:ext cx="4926858" cy="5439479"/>
          </a:xfrm>
          <a:prstGeom prst="rect">
            <a:avLst/>
          </a:prstGeom>
        </p:spPr>
      </p:pic>
      <p:pic>
        <p:nvPicPr>
          <p:cNvPr id="12" name="Рисунок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8465" y="1143881"/>
            <a:ext cx="4553273" cy="5027762"/>
          </a:xfrm>
          <a:prstGeom prst="rect">
            <a:avLst/>
          </a:prstGeom>
        </p:spPr>
      </p:pic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C8359E2-F2A7-4427-9F13-DBF6BF3D0347}"/>
              </a:ext>
            </a:extLst>
          </p:cNvPr>
          <p:cNvSpPr/>
          <p:nvPr/>
        </p:nvSpPr>
        <p:spPr>
          <a:xfrm>
            <a:off x="5473536" y="6144710"/>
            <a:ext cx="5592944" cy="584775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Недостатки: прерывистый график работы и отсутствие защиты от возникновения аварийных и внештатных ситуаций</a:t>
            </a:r>
          </a:p>
        </p:txBody>
      </p:sp>
    </p:spTree>
    <p:extLst>
      <p:ext uri="{BB962C8B-B14F-4D97-AF65-F5344CB8AC3E}">
        <p14:creationId xmlns:p14="http://schemas.microsoft.com/office/powerpoint/2010/main" val="1888693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Рисунок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45" y="626676"/>
            <a:ext cx="11704321" cy="6137502"/>
          </a:xfrm>
          <a:prstGeom prst="rect">
            <a:avLst/>
          </a:prstGeom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447329" y="85575"/>
            <a:ext cx="11357355" cy="634923"/>
          </a:xfrm>
        </p:spPr>
        <p:txBody>
          <a:bodyPr>
            <a:noAutofit/>
          </a:bodyPr>
          <a:lstStyle/>
          <a:p>
            <a:r>
              <a:rPr lang="ru-RU" sz="32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Принципиальная схема АСУ ТП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</a:p>
        </p:txBody>
      </p:sp>
      <p:sp>
        <p:nvSpPr>
          <p:cNvPr id="12" name="Прямоугольник 11"/>
          <p:cNvSpPr/>
          <p:nvPr/>
        </p:nvSpPr>
        <p:spPr>
          <a:xfrm>
            <a:off x="6351339" y="6142422"/>
            <a:ext cx="5453345" cy="553998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algn="just"/>
            <a:r>
              <a:rPr lang="ru-RU" sz="1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Использование сетевого оборудования позволило организовать в АСУ ТП единую сеть управления откачкой вакуумной камеры 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95484F82-0B75-4939-BE0A-9C9C924BF273}"/>
              </a:ext>
            </a:extLst>
          </p:cNvPr>
          <p:cNvSpPr/>
          <p:nvPr/>
        </p:nvSpPr>
        <p:spPr>
          <a:xfrm>
            <a:off x="5729847" y="888237"/>
            <a:ext cx="1615129" cy="30777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lang="ru-RU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≈</a:t>
            </a:r>
            <a:r>
              <a:rPr lang="en-US" sz="1400" b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</a:t>
            </a:r>
            <a:r>
              <a:rPr lang="ru-RU" sz="1400" b="1" baseline="300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-5 </a:t>
            </a:r>
            <a:r>
              <a:rPr lang="ru-RU" sz="1400" b="1" dirty="0" err="1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Торр</a:t>
            </a:r>
            <a:endParaRPr lang="ru-RU" sz="1400" b="1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573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84113"/>
            <a:ext cx="12192000" cy="6060763"/>
          </a:xfrm>
          <a:prstGeom prst="rect">
            <a:avLst/>
          </a:prstGeom>
        </p:spPr>
      </p:pic>
      <p:sp>
        <p:nvSpPr>
          <p:cNvPr id="15" name="Заголовок 1"/>
          <p:cNvSpPr>
            <a:spLocks noGrp="1"/>
          </p:cNvSpPr>
          <p:nvPr>
            <p:ph type="title"/>
          </p:nvPr>
        </p:nvSpPr>
        <p:spPr>
          <a:xfrm>
            <a:off x="3197910" y="147577"/>
            <a:ext cx="6344819" cy="560508"/>
          </a:xfrm>
        </p:spPr>
        <p:txBody>
          <a:bodyPr>
            <a:no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Структурная схема макета АСУ ТП</a:t>
            </a:r>
          </a:p>
        </p:txBody>
      </p:sp>
      <p:sp>
        <p:nvSpPr>
          <p:cNvPr id="18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endParaRPr lang="ru-RU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8004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202583" y="148164"/>
            <a:ext cx="11625475" cy="679648"/>
          </a:xfrm>
        </p:spPr>
        <p:txBody>
          <a:bodyPr>
            <a:no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Управление затвором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1414402" y="818593"/>
            <a:ext cx="411499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Управление</a:t>
            </a:r>
            <a:r>
              <a:rPr lang="ru-RU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затвором с помощью ШД</a:t>
            </a:r>
            <a:endParaRPr lang="ru-RU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13155" y="5520055"/>
            <a:ext cx="5314461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где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/>
              <a:t>–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шагов для открытия/закрытия затвора H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83110-0253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ru-RU" sz="1600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/>
              <a:t>–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полный шаг двигателя (1,8 град),    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/>
              <a:t>–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передаточное отношение (75,5), </a:t>
            </a:r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ru-RU" sz="1600" dirty="0"/>
              <a:t>– </a:t>
            </a:r>
            <a:r>
              <a:rPr lang="ru-RU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количество оборотов для открытия/закрытия затвора (12,7)</a:t>
            </a:r>
          </a:p>
        </p:txBody>
      </p:sp>
      <p:sp>
        <p:nvSpPr>
          <p:cNvPr id="7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Прямоугольник 2"/>
              <p:cNvSpPr/>
              <p:nvPr/>
            </p:nvSpPr>
            <p:spPr>
              <a:xfrm>
                <a:off x="894359" y="4946119"/>
                <a:ext cx="4752047" cy="506742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square">
                <a:spAutoFit/>
              </a:bodyPr>
              <a:lstStyle/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N</m:t>
                    </m:r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i="0">
                            <a:latin typeface="Cambria Math" panose="02040503050406030204" pitchFamily="18" charset="0"/>
                          </a:rPr>
                          <m:t>360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ru-RU" i="0">
                            <a:latin typeface="Cambria Math" panose="02040503050406030204" pitchFamily="18" charset="0"/>
                          </a:rPr>
                          <m:t>s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k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m:rPr>
                        <m:sty m:val="p"/>
                      </m:rPr>
                      <a:rPr lang="ru-RU" i="0">
                        <a:latin typeface="Cambria Math" panose="02040503050406030204" pitchFamily="18" charset="0"/>
                      </a:rPr>
                      <m:t>n</m:t>
                    </m:r>
                    <m:r>
                      <a:rPr lang="ru-RU" i="0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ru-RU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ru-RU" i="0">
                            <a:latin typeface="Cambria Math" panose="02040503050406030204" pitchFamily="18" charset="0"/>
                          </a:rPr>
                          <m:t>360</m:t>
                        </m:r>
                      </m:num>
                      <m:den>
                        <m:r>
                          <a:rPr lang="ru-RU" i="0">
                            <a:latin typeface="Cambria Math" panose="02040503050406030204" pitchFamily="18" charset="0"/>
                          </a:rPr>
                          <m:t>1,8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ru-RU" i="0">
                        <a:latin typeface="Cambria Math" panose="02040503050406030204" pitchFamily="18" charset="0"/>
                      </a:rPr>
                      <m:t>75,5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ru-RU" i="0">
                        <a:latin typeface="Cambria Math" panose="02040503050406030204" pitchFamily="18" charset="0"/>
                      </a:rPr>
                      <m:t>12,7=191770</m:t>
                    </m:r>
                  </m:oMath>
                </a14:m>
                <a:r>
                  <a:rPr lang="ru-RU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</a:p>
            </p:txBody>
          </p:sp>
        </mc:Choice>
        <mc:Fallback xmlns="">
          <p:sp>
            <p:nvSpPr>
              <p:cNvPr id="3" name="Прямоугольник 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359" y="4946119"/>
                <a:ext cx="4752047" cy="506742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" name="Прямоугольник 3"/>
              <p:cNvSpPr/>
              <p:nvPr/>
            </p:nvSpPr>
            <p:spPr>
              <a:xfrm>
                <a:off x="7776461" y="4893060"/>
                <a:ext cx="2719078" cy="61286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lang="ru-RU" i="0">
                          <a:latin typeface="Cambria Math" panose="02040503050406030204" pitchFamily="18" charset="0"/>
                        </a:rPr>
                        <m:t>t</m:t>
                      </m:r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m:rPr>
                              <m:sty m:val="p"/>
                            </m:rPr>
                            <a:rPr lang="ru-RU" i="0">
                              <a:latin typeface="Cambria Math" panose="02040503050406030204" pitchFamily="18" charset="0"/>
                            </a:rPr>
                            <m:t>N</m:t>
                          </m:r>
                        </m:num>
                        <m:den>
                          <m:r>
                            <m:rPr>
                              <m:sty m:val="p"/>
                            </m:rPr>
                            <a:rPr lang="ru-RU" i="0">
                              <a:latin typeface="Cambria Math" panose="02040503050406030204" pitchFamily="18" charset="0"/>
                            </a:rPr>
                            <m:t>v</m:t>
                          </m:r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ru-RU" i="1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191770</m:t>
                          </m:r>
                        </m:num>
                        <m:den>
                          <m:r>
                            <a:rPr lang="ru-RU" i="0">
                              <a:latin typeface="Cambria Math" panose="02040503050406030204" pitchFamily="18" charset="0"/>
                            </a:rPr>
                            <m:t>850</m:t>
                          </m:r>
                        </m:den>
                      </m:f>
                      <m:r>
                        <a:rPr lang="ru-RU" i="0">
                          <a:latin typeface="Cambria Math" panose="02040503050406030204" pitchFamily="18" charset="0"/>
                        </a:rPr>
                        <m:t>=226 </m:t>
                      </m:r>
                      <m:r>
                        <m:rPr>
                          <m:sty m:val="p"/>
                        </m:rPr>
                        <a:rPr lang="ru-RU" i="0">
                          <a:latin typeface="Cambria Math" panose="02040503050406030204" pitchFamily="18" charset="0"/>
                        </a:rPr>
                        <m:t>c</m:t>
                      </m:r>
                    </m:oMath>
                  </m:oMathPara>
                </a14:m>
                <a:endParaRPr lang="ru-RU" dirty="0"/>
              </a:p>
            </p:txBody>
          </p:sp>
        </mc:Choice>
        <mc:Fallback xmlns="">
          <p:sp>
            <p:nvSpPr>
              <p:cNvPr id="4" name="Прямоугольник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776461" y="4893060"/>
                <a:ext cx="2719078" cy="61286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  <a:ln>
                <a:solidFill>
                  <a:schemeClr val="tx1"/>
                </a:solidFill>
              </a:ln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2" name="Прямоугольник 11"/>
          <p:cNvSpPr/>
          <p:nvPr/>
        </p:nvSpPr>
        <p:spPr>
          <a:xfrm>
            <a:off x="6448313" y="827812"/>
            <a:ext cx="537974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ru-RU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Программа управления контроллером  ШД</a:t>
            </a:r>
            <a:endParaRPr lang="ru-RU" dirty="0">
              <a:solidFill>
                <a:schemeClr val="tx2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Прямоугольник 7"/>
              <p:cNvSpPr/>
              <p:nvPr/>
            </p:nvSpPr>
            <p:spPr>
              <a:xfrm>
                <a:off x="6572116" y="5518977"/>
                <a:ext cx="5379746" cy="1077218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just"/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где </a:t>
                </a:r>
                <a:r>
                  <a:rPr lang="en-US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– время для </a:t>
                </a:r>
                <a:r>
                  <a:rPr lang="ru-RU" sz="16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откр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/</a:t>
                </a:r>
                <a:r>
                  <a:rPr lang="ru-RU" sz="1600" dirty="0" err="1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закр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затвора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83110-0253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, 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       </a:t>
                </a:r>
                <a:r>
                  <a:rPr lang="en-US" sz="1600" b="1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N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количество шагов для открытия/закрытия затвора H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VA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83110-0253</a:t>
                </a:r>
                <a:r>
                  <a:rPr lang="en-US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V</a:t>
                </a:r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(191770 ш), </a:t>
                </a:r>
                <a14:m>
                  <m:oMath xmlns:m="http://schemas.openxmlformats.org/officeDocument/2006/math">
                    <m:r>
                      <a:rPr lang="ru-RU" sz="1600" b="1" i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𝐯</m:t>
                    </m:r>
                  </m:oMath>
                </a14:m>
                <a:r>
                  <a:rPr lang="ru-RU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– скорость вращения шагового двигателя с редуктором (850 ш/с</a:t>
                </a:r>
                <a:r>
                  <a:rPr lang="ru-RU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)</a:t>
                </a:r>
              </a:p>
            </p:txBody>
          </p:sp>
        </mc:Choice>
        <mc:Fallback xmlns="">
          <p:sp>
            <p:nvSpPr>
              <p:cNvPr id="8" name="Прямоугольник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572116" y="5518977"/>
                <a:ext cx="5379746" cy="1077218"/>
              </a:xfrm>
              <a:prstGeom prst="rect">
                <a:avLst/>
              </a:prstGeom>
              <a:blipFill>
                <a:blip r:embed="rId4"/>
                <a:stretch>
                  <a:fillRect l="-566" t="-1695" r="-566" b="-6215"/>
                </a:stretch>
              </a:blipFill>
            </p:spPr>
            <p:txBody>
              <a:bodyPr/>
              <a:lstStyle/>
              <a:p>
                <a:r>
                  <a:rPr lang="ru-RU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4" name="Рисунок 13"/>
          <p:cNvPicPr/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7" r="208" b="6587"/>
          <a:stretch/>
        </p:blipFill>
        <p:spPr bwMode="auto">
          <a:xfrm>
            <a:off x="7025375" y="1272034"/>
            <a:ext cx="4221250" cy="351010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815526B-AB24-43A1-8675-770C2C90A3A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8210" y="1298806"/>
            <a:ext cx="4205447" cy="3341339"/>
          </a:xfrm>
          <a:prstGeom prst="rect">
            <a:avLst/>
          </a:prstGeom>
        </p:spPr>
      </p:pic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546FDE81-C0F3-4AA7-AFCE-FA841F4FF416}"/>
              </a:ext>
            </a:extLst>
          </p:cNvPr>
          <p:cNvSpPr/>
          <p:nvPr/>
        </p:nvSpPr>
        <p:spPr>
          <a:xfrm>
            <a:off x="4956987" y="1377414"/>
            <a:ext cx="161512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Затвор </a:t>
            </a:r>
          </a:p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VA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83110-0253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endParaRPr lang="ru-RU" sz="1400" dirty="0"/>
          </a:p>
        </p:txBody>
      </p:sp>
      <p:cxnSp>
        <p:nvCxnSpPr>
          <p:cNvPr id="16" name="Прямая со стрелкой 15">
            <a:extLst>
              <a:ext uri="{FF2B5EF4-FFF2-40B4-BE49-F238E27FC236}">
                <a16:creationId xmlns:a16="http://schemas.microsoft.com/office/drawing/2014/main" id="{7CC085F0-BE60-4FEE-B6C9-5A06622E10C8}"/>
              </a:ext>
            </a:extLst>
          </p:cNvPr>
          <p:cNvCxnSpPr>
            <a:stCxn id="13" idx="1"/>
          </p:cNvCxnSpPr>
          <p:nvPr/>
        </p:nvCxnSpPr>
        <p:spPr>
          <a:xfrm flipH="1" flipV="1">
            <a:off x="4214114" y="1501125"/>
            <a:ext cx="742873" cy="13789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F3F81243-EF45-4A15-8F87-05980DBC1AD3}"/>
              </a:ext>
            </a:extLst>
          </p:cNvPr>
          <p:cNvSpPr/>
          <p:nvPr/>
        </p:nvSpPr>
        <p:spPr>
          <a:xfrm>
            <a:off x="4824009" y="3162976"/>
            <a:ext cx="174810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Шаговый двигатель </a:t>
            </a:r>
          </a:p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FL57STH56-1006 </a:t>
            </a:r>
            <a:endParaRPr lang="ru-RU" sz="1400" dirty="0"/>
          </a:p>
        </p:txBody>
      </p:sp>
      <p:cxnSp>
        <p:nvCxnSpPr>
          <p:cNvPr id="19" name="Прямая со стрелкой 18">
            <a:extLst>
              <a:ext uri="{FF2B5EF4-FFF2-40B4-BE49-F238E27FC236}">
                <a16:creationId xmlns:a16="http://schemas.microsoft.com/office/drawing/2014/main" id="{172E7D7A-905F-4844-9EFF-1EFA8D6621BA}"/>
              </a:ext>
            </a:extLst>
          </p:cNvPr>
          <p:cNvCxnSpPr>
            <a:cxnSpLocks/>
            <a:stCxn id="17" idx="1"/>
          </p:cNvCxnSpPr>
          <p:nvPr/>
        </p:nvCxnSpPr>
        <p:spPr>
          <a:xfrm flipH="1">
            <a:off x="3833446" y="3424586"/>
            <a:ext cx="990563" cy="399001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6226EDBB-D6BD-4A20-BBFD-D1E1DB9C1F51}"/>
              </a:ext>
            </a:extLst>
          </p:cNvPr>
          <p:cNvSpPr/>
          <p:nvPr/>
        </p:nvSpPr>
        <p:spPr>
          <a:xfrm>
            <a:off x="4927843" y="2374986"/>
            <a:ext cx="174746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Редуктор ШД A</a:t>
            </a:r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</a:t>
            </a:r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75 </a:t>
            </a:r>
            <a:endParaRPr lang="ru-RU" sz="1400" dirty="0"/>
          </a:p>
        </p:txBody>
      </p:sp>
      <p:cxnSp>
        <p:nvCxnSpPr>
          <p:cNvPr id="22" name="Прямая со стрелкой 21">
            <a:extLst>
              <a:ext uri="{FF2B5EF4-FFF2-40B4-BE49-F238E27FC236}">
                <a16:creationId xmlns:a16="http://schemas.microsoft.com/office/drawing/2014/main" id="{C08E1326-DD3F-452B-9224-0BE37889D03D}"/>
              </a:ext>
            </a:extLst>
          </p:cNvPr>
          <p:cNvCxnSpPr>
            <a:cxnSpLocks/>
            <a:stCxn id="20" idx="1"/>
          </p:cNvCxnSpPr>
          <p:nvPr/>
        </p:nvCxnSpPr>
        <p:spPr>
          <a:xfrm flipH="1">
            <a:off x="3852648" y="2528875"/>
            <a:ext cx="1075195" cy="544835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Прямоугольник 25">
            <a:extLst>
              <a:ext uri="{FF2B5EF4-FFF2-40B4-BE49-F238E27FC236}">
                <a16:creationId xmlns:a16="http://schemas.microsoft.com/office/drawing/2014/main" id="{E991D439-E0C2-446E-8FEC-FD55C53F6970}"/>
              </a:ext>
            </a:extLst>
          </p:cNvPr>
          <p:cNvSpPr/>
          <p:nvPr/>
        </p:nvSpPr>
        <p:spPr>
          <a:xfrm>
            <a:off x="4927844" y="4166409"/>
            <a:ext cx="143712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ru-RU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Контроллер ШД</a:t>
            </a:r>
          </a:p>
          <a:p>
            <a:pPr algn="ctr"/>
            <a:r>
              <a:rPr lang="en-US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SMSD 4.2</a:t>
            </a:r>
            <a:endParaRPr lang="ru-RU" sz="1400" dirty="0"/>
          </a:p>
        </p:txBody>
      </p:sp>
      <p:cxnSp>
        <p:nvCxnSpPr>
          <p:cNvPr id="29" name="Прямая со стрелкой 28">
            <a:extLst>
              <a:ext uri="{FF2B5EF4-FFF2-40B4-BE49-F238E27FC236}">
                <a16:creationId xmlns:a16="http://schemas.microsoft.com/office/drawing/2014/main" id="{89736856-9EC4-443F-82B8-D11128AAE5BF}"/>
              </a:ext>
            </a:extLst>
          </p:cNvPr>
          <p:cNvCxnSpPr>
            <a:cxnSpLocks/>
            <a:stCxn id="26" idx="1"/>
          </p:cNvCxnSpPr>
          <p:nvPr/>
        </p:nvCxnSpPr>
        <p:spPr>
          <a:xfrm flipH="1" flipV="1">
            <a:off x="2400300" y="4230760"/>
            <a:ext cx="2527544" cy="197259"/>
          </a:xfrm>
          <a:prstGeom prst="straightConnector1">
            <a:avLst/>
          </a:prstGeom>
          <a:ln w="1905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24291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Заголовок 1"/>
          <p:cNvSpPr>
            <a:spLocks noGrp="1"/>
          </p:cNvSpPr>
          <p:nvPr>
            <p:ph type="title"/>
          </p:nvPr>
        </p:nvSpPr>
        <p:spPr>
          <a:xfrm>
            <a:off x="336645" y="64471"/>
            <a:ext cx="11518710" cy="679648"/>
          </a:xfrm>
        </p:spPr>
        <p:txBody>
          <a:bodyPr>
            <a:normAutofit/>
          </a:bodyPr>
          <a:lstStyle/>
          <a:p>
            <a:r>
              <a:rPr lang="ru-RU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Блок-схема АСУ ТП</a:t>
            </a:r>
          </a:p>
        </p:txBody>
      </p:sp>
      <p:sp>
        <p:nvSpPr>
          <p:cNvPr id="8" name="Объект 2">
            <a:extLst>
              <a:ext uri="{FF2B5EF4-FFF2-40B4-BE49-F238E27FC236}">
                <a16:creationId xmlns:a16="http://schemas.microsoft.com/office/drawing/2014/main" id="{1C25FA72-B4AA-465E-A12D-9DB55A8C42A1}"/>
              </a:ext>
            </a:extLst>
          </p:cNvPr>
          <p:cNvSpPr txBox="1">
            <a:spLocks/>
          </p:cNvSpPr>
          <p:nvPr/>
        </p:nvSpPr>
        <p:spPr>
          <a:xfrm>
            <a:off x="11882101" y="6419421"/>
            <a:ext cx="309899" cy="353549"/>
          </a:xfrm>
          <a:prstGeom prst="rect">
            <a:avLst/>
          </a:prstGeom>
        </p:spPr>
        <p:txBody>
          <a:bodyPr vert="horz" lIns="91430" tIns="45715" rIns="91430" bIns="45715" rtlCol="0">
            <a:noAutofit/>
          </a:bodyPr>
          <a:lstStyle>
            <a:lvl1pPr marL="342865" indent="-342865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873" indent="-285720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88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34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18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340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492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645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797" indent="-228577" algn="l" defTabSz="914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Bef>
                <a:spcPts val="0"/>
              </a:spcBef>
              <a:buNone/>
            </a:pPr>
            <a:r>
              <a:rPr lang="ru-RU" sz="1800" dirty="0">
                <a:latin typeface="Arial" panose="020B0604020202020204" pitchFamily="34" charset="0"/>
                <a:cs typeface="Arial" panose="020B0604020202020204" pitchFamily="34" charset="0"/>
              </a:rPr>
              <a:t>9</a:t>
            </a: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61" y="686495"/>
            <a:ext cx="7962900" cy="6086475"/>
          </a:xfrm>
          <a:prstGeom prst="rect">
            <a:avLst/>
          </a:prstGeom>
        </p:spPr>
      </p:pic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9531473F-39D0-4EFB-874E-F6B036292171}"/>
              </a:ext>
            </a:extLst>
          </p:cNvPr>
          <p:cNvSpPr/>
          <p:nvPr/>
        </p:nvSpPr>
        <p:spPr>
          <a:xfrm>
            <a:off x="7692900" y="760344"/>
            <a:ext cx="4162455" cy="249299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just"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Алгоритм работы системы основан на: </a:t>
            </a: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измерении давления в вакуумной камере </a:t>
            </a: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считывании состояния источника бесперебойного питания (ИБП)</a:t>
            </a:r>
          </a:p>
          <a:p>
            <a:pPr marL="285750" lvl="0" indent="-285750" algn="just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автоматическом запуске/остановке процесса откачки вакуумной системы</a:t>
            </a:r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25E758A4-BBBB-4268-BF1B-344B06A577A7}"/>
              </a:ext>
            </a:extLst>
          </p:cNvPr>
          <p:cNvSpPr/>
          <p:nvPr/>
        </p:nvSpPr>
        <p:spPr>
          <a:xfrm>
            <a:off x="7961466" y="5306832"/>
            <a:ext cx="3893889" cy="923330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just"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На основе блок-схемы АСУ ТП  была разработана программа управления откачкой вакуумной камеры </a:t>
            </a:r>
          </a:p>
        </p:txBody>
      </p:sp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25E758A4-BBBB-4268-BF1B-344B06A577A7}"/>
              </a:ext>
            </a:extLst>
          </p:cNvPr>
          <p:cNvSpPr/>
          <p:nvPr/>
        </p:nvSpPr>
        <p:spPr>
          <a:xfrm>
            <a:off x="8928570" y="3679918"/>
            <a:ext cx="2926785" cy="1200329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square">
            <a:spAutoFit/>
          </a:bodyPr>
          <a:lstStyle/>
          <a:p>
            <a:pPr lvl="0" algn="just">
              <a:spcAft>
                <a:spcPts val="600"/>
              </a:spcAft>
            </a:pPr>
            <a:r>
              <a:rPr lang="ru-RU" dirty="0">
                <a:latin typeface="Times New Roman" panose="02020603050405020304" pitchFamily="18" charset="0"/>
                <a:cs typeface="Times New Roman" panose="02020603050405020304" pitchFamily="18" charset="0"/>
              </a:rPr>
              <a:t>23 минуты – достаточно для полной остановки технологического процесса откачки вакуумной системы</a:t>
            </a:r>
          </a:p>
        </p:txBody>
      </p:sp>
    </p:spTree>
    <p:extLst>
      <p:ext uri="{BB962C8B-B14F-4D97-AF65-F5344CB8AC3E}">
        <p14:creationId xmlns:p14="http://schemas.microsoft.com/office/powerpoint/2010/main" val="827712408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1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Тема1" id="{7A2BB00B-5485-46F4-87ED-8545ADD8EC33}" vid="{A1F7AB72-0B3A-4315-A512-70B83795FD43}"/>
    </a:ext>
  </a:extLst>
</a:theme>
</file>

<file path=ppt/theme/theme2.xml><?xml version="1.0" encoding="utf-8"?>
<a:theme xmlns:a="http://schemas.openxmlformats.org/drawingml/2006/main" name="presentation">
  <a:themeElements>
    <a:clrScheme name="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Тема1</Template>
  <TotalTime>3761</TotalTime>
  <Words>773</Words>
  <Application>Microsoft Office PowerPoint</Application>
  <PresentationFormat>Широкоэкранный</PresentationFormat>
  <Paragraphs>99</Paragraphs>
  <Slides>12</Slides>
  <Notes>6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12</vt:i4>
      </vt:variant>
    </vt:vector>
  </HeadingPairs>
  <TitlesOfParts>
    <vt:vector size="19" baseType="lpstr">
      <vt:lpstr>Arial</vt:lpstr>
      <vt:lpstr>Calibri</vt:lpstr>
      <vt:lpstr>Cambria Math</vt:lpstr>
      <vt:lpstr>Times New Roman</vt:lpstr>
      <vt:lpstr>Wingdings</vt:lpstr>
      <vt:lpstr>Тема1</vt:lpstr>
      <vt:lpstr>presentation</vt:lpstr>
      <vt:lpstr>Презентация PowerPoint</vt:lpstr>
      <vt:lpstr>Презентация PowerPoint</vt:lpstr>
      <vt:lpstr>Принципиальная схема вакуумной системы</vt:lpstr>
      <vt:lpstr>Особенности применения средств получения и измерения вакуума</vt:lpstr>
      <vt:lpstr>Технологический процесс откачки вакуумной системы</vt:lpstr>
      <vt:lpstr>Принципиальная схема АСУ ТП</vt:lpstr>
      <vt:lpstr>Структурная схема макета АСУ ТП</vt:lpstr>
      <vt:lpstr>Управление затвором</vt:lpstr>
      <vt:lpstr>Блок-схема АСУ ТП</vt:lpstr>
      <vt:lpstr>Программа управления откачкой вакуумной камеры</vt:lpstr>
      <vt:lpstr>Испытание макета АСУ ТП</vt:lpstr>
      <vt:lpstr>Заключение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ВЫПУСКНАЯ КВАЛИФИКАЦИОННАЯ РАБОТА  «РАЗРАБОТКА И ВНЕДРЕНИЕ СИСТЕМЫ АВТОМАТИЗАЦИИ И УПРАВЛЕНИЯ ЭКСПЕРИМЕНТОМ НА ЛАЗЕРНОМ ИССЛЕДОВАТЕЛЬСКОМ СТЕНДЕ»</dc:title>
  <dc:creator>Илья</dc:creator>
  <cp:lastModifiedBy>Ad</cp:lastModifiedBy>
  <cp:revision>252</cp:revision>
  <dcterms:created xsi:type="dcterms:W3CDTF">2023-01-08T13:33:01Z</dcterms:created>
  <dcterms:modified xsi:type="dcterms:W3CDTF">2026-02-10T17:40:30Z</dcterms:modified>
</cp:coreProperties>
</file>

<file path=docProps/thumbnail.jpeg>
</file>